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7" r:id="rId4"/>
    <p:sldId id="269" r:id="rId5"/>
    <p:sldId id="270" r:id="rId6"/>
    <p:sldId id="271" r:id="rId7"/>
    <p:sldId id="272" r:id="rId8"/>
    <p:sldId id="273" r:id="rId9"/>
    <p:sldId id="274" r:id="rId10"/>
    <p:sldId id="261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231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Water Increment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512, 512</c:v>
                </c:pt>
                <c:pt idx="1">
                  <c:v>1280, 720</c:v>
                </c:pt>
                <c:pt idx="2">
                  <c:v>2048, 2048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49</c:v>
                </c:pt>
                <c:pt idx="1">
                  <c:v>183</c:v>
                </c:pt>
                <c:pt idx="2">
                  <c:v>862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Flux Update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512, 512</c:v>
                </c:pt>
                <c:pt idx="1">
                  <c:v>1280, 720</c:v>
                </c:pt>
                <c:pt idx="2">
                  <c:v>2048, 2048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152</c:v>
                </c:pt>
                <c:pt idx="1">
                  <c:v>554</c:v>
                </c:pt>
                <c:pt idx="2">
                  <c:v>2530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Water Height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512, 512</c:v>
                </c:pt>
                <c:pt idx="1">
                  <c:v>1280, 720</c:v>
                </c:pt>
                <c:pt idx="2">
                  <c:v>2048, 2048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150</c:v>
                </c:pt>
                <c:pt idx="1">
                  <c:v>553</c:v>
                </c:pt>
                <c:pt idx="2">
                  <c:v>2585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Velocity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512, 512</c:v>
                </c:pt>
                <c:pt idx="1">
                  <c:v>1280, 720</c:v>
                </c:pt>
                <c:pt idx="2">
                  <c:v>2048, 2048</c:v>
                </c:pt>
              </c:strCache>
            </c:strRef>
          </c:cat>
          <c:val>
            <c:numRef>
              <c:f>Sheet1!$E$2:$E$4</c:f>
              <c:numCache>
                <c:formatCode>General</c:formatCode>
                <c:ptCount val="3"/>
                <c:pt idx="0">
                  <c:v>150</c:v>
                </c:pt>
                <c:pt idx="1">
                  <c:v>568</c:v>
                </c:pt>
                <c:pt idx="2">
                  <c:v>2616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Erosion Deposition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512, 512</c:v>
                </c:pt>
                <c:pt idx="1">
                  <c:v>1280, 720</c:v>
                </c:pt>
                <c:pt idx="2">
                  <c:v>2048, 2048</c:v>
                </c:pt>
              </c:strCache>
            </c:strRef>
          </c:cat>
          <c:val>
            <c:numRef>
              <c:f>Sheet1!$F$2:$F$4</c:f>
              <c:numCache>
                <c:formatCode>General</c:formatCode>
                <c:ptCount val="3"/>
                <c:pt idx="0">
                  <c:v>208</c:v>
                </c:pt>
                <c:pt idx="1">
                  <c:v>787</c:v>
                </c:pt>
                <c:pt idx="2">
                  <c:v>3685</c:v>
                </c:pt>
              </c:numCache>
            </c:numRef>
          </c:val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Sediment Transport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512, 512</c:v>
                </c:pt>
                <c:pt idx="1">
                  <c:v>1280, 720</c:v>
                </c:pt>
                <c:pt idx="2">
                  <c:v>2048, 2048</c:v>
                </c:pt>
              </c:strCache>
            </c:strRef>
          </c:cat>
          <c:val>
            <c:numRef>
              <c:f>Sheet1!$G$2:$G$4</c:f>
              <c:numCache>
                <c:formatCode>General</c:formatCode>
                <c:ptCount val="3"/>
                <c:pt idx="0">
                  <c:v>79</c:v>
                </c:pt>
                <c:pt idx="1">
                  <c:v>290</c:v>
                </c:pt>
                <c:pt idx="2">
                  <c:v>1319</c:v>
                </c:pt>
              </c:numCache>
            </c:numRef>
          </c:val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Evaporation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512, 512</c:v>
                </c:pt>
                <c:pt idx="1">
                  <c:v>1280, 720</c:v>
                </c:pt>
                <c:pt idx="2">
                  <c:v>2048, 2048</c:v>
                </c:pt>
              </c:strCache>
            </c:strRef>
          </c:cat>
          <c:val>
            <c:numRef>
              <c:f>Sheet1!$H$2:$H$4</c:f>
              <c:numCache>
                <c:formatCode>General</c:formatCode>
                <c:ptCount val="3"/>
                <c:pt idx="0">
                  <c:v>48</c:v>
                </c:pt>
                <c:pt idx="1">
                  <c:v>185</c:v>
                </c:pt>
                <c:pt idx="2">
                  <c:v>883</c:v>
                </c:pt>
              </c:numCache>
            </c:numRef>
          </c:val>
        </c:ser>
        <c:axId val="128792832"/>
        <c:axId val="148652416"/>
      </c:barChart>
      <c:catAx>
        <c:axId val="12879283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Simulation Resolution</a:t>
                </a:r>
              </a:p>
            </c:rich>
          </c:tx>
          <c:layout/>
        </c:title>
        <c:tickLblPos val="nextTo"/>
        <c:crossAx val="148652416"/>
        <c:crosses val="autoZero"/>
        <c:auto val="1"/>
        <c:lblAlgn val="ctr"/>
        <c:lblOffset val="100"/>
      </c:catAx>
      <c:valAx>
        <c:axId val="148652416"/>
        <c:scaling>
          <c:orientation val="minMax"/>
        </c:scaling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Time</a:t>
                </a:r>
                <a:r>
                  <a:rPr lang="en-US" baseline="0"/>
                  <a:t> (us)</a:t>
                </a:r>
                <a:endParaRPr lang="en-US"/>
              </a:p>
            </c:rich>
          </c:tx>
          <c:layout/>
        </c:title>
        <c:numFmt formatCode="General" sourceLinked="1"/>
        <c:tickLblPos val="nextTo"/>
        <c:crossAx val="128792832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Triangle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A804E3AB-BD7A-4B17-B91D-0599273F5461}" type="datetimeFigureOut">
              <a:rPr lang="en-US" smtClean="0"/>
              <a:pPr/>
              <a:t>12/12/2013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7BC1AB92-F1F8-4F87-B360-2FC22ECC4B0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GAIA: Terrain </a:t>
            </a:r>
            <a:r>
              <a:rPr lang="en-US" dirty="0" smtClean="0"/>
              <a:t>Modeling with Erosion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FINAL PRESENTATION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4130" y="5638800"/>
            <a:ext cx="8305800" cy="988163"/>
          </a:xfrm>
          <a:prstGeom prst="rect">
            <a:avLst/>
          </a:prstGeom>
        </p:spPr>
        <p:txBody>
          <a:bodyPr vert="horz" lIns="91440" tIns="9144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CIS565 GPU Programming and Architecture</a:t>
            </a:r>
          </a:p>
          <a:p>
            <a:r>
              <a:rPr lang="en-US" sz="1800" dirty="0" err="1" smtClean="0"/>
              <a:t>Vimanyu</a:t>
            </a:r>
            <a:r>
              <a:rPr lang="en-US" sz="1800" dirty="0" smtClean="0"/>
              <a:t> Jain &amp; Mikey Chen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2085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Fast Hydraulic Erosion and Simulation on GPU</a:t>
            </a:r>
          </a:p>
          <a:p>
            <a:pPr>
              <a:buFontTx/>
              <a:buChar char="-"/>
            </a:pPr>
            <a:r>
              <a:rPr lang="en-US" dirty="0" smtClean="0"/>
              <a:t>Interactive terrain modeling using hydraulic erosion, by </a:t>
            </a:r>
            <a:r>
              <a:rPr lang="en-US" dirty="0" err="1" smtClean="0"/>
              <a:t>Ondrej</a:t>
            </a:r>
            <a:r>
              <a:rPr lang="en-US" dirty="0" smtClean="0"/>
              <a:t> et al</a:t>
            </a:r>
          </a:p>
          <a:p>
            <a:pPr>
              <a:buFontTx/>
              <a:buChar char="-"/>
            </a:pPr>
            <a:r>
              <a:rPr lang="en-US" dirty="0" smtClean="0"/>
              <a:t>OpenGL Insights by Patrick </a:t>
            </a:r>
            <a:r>
              <a:rPr lang="en-US" dirty="0" err="1" smtClean="0"/>
              <a:t>Cozzi</a:t>
            </a:r>
            <a:r>
              <a:rPr lang="en-US" dirty="0" smtClean="0"/>
              <a:t> and Christopher </a:t>
            </a:r>
            <a:r>
              <a:rPr lang="en-US" dirty="0" err="1" smtClean="0"/>
              <a:t>Riccio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GPU Pro4 Advanced Rendering by Wolfgang Engel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5904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998431" y="1934196"/>
            <a:ext cx="5650992" cy="1207509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20866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6868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/>
              <a:t>DEMO</a:t>
            </a:r>
            <a:endParaRPr lang="en-US" sz="5400" dirty="0"/>
          </a:p>
        </p:txBody>
      </p:sp>
    </p:spTree>
    <p:extLst>
      <p:ext uri="{BB962C8B-B14F-4D97-AF65-F5344CB8AC3E}">
        <p14:creationId xmlns="" xmlns:p14="http://schemas.microsoft.com/office/powerpoint/2010/main" val="22013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-152400"/>
            <a:ext cx="8229600" cy="1399032"/>
          </a:xfrm>
        </p:spPr>
        <p:txBody>
          <a:bodyPr/>
          <a:lstStyle/>
          <a:p>
            <a:r>
              <a:rPr lang="en-US" dirty="0" smtClean="0"/>
              <a:t>EROSION – SIMULATION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95600" y="1688068"/>
            <a:ext cx="28194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TERRAIN INITIALIZATION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95600" y="2133600"/>
            <a:ext cx="28194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WATER INCREMENT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95600" y="2590800"/>
            <a:ext cx="28194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FLOW SIM FLUX UPDATE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895600" y="3048000"/>
            <a:ext cx="28194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WATER HEIGHT UPDATE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895600" y="3516868"/>
            <a:ext cx="28194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VELOCITY UPDATE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895600" y="3962400"/>
            <a:ext cx="28194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EROSION DEPOSITION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95600" y="4431268"/>
            <a:ext cx="28194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SEDIMENT TRANSPORT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95600" y="4888468"/>
            <a:ext cx="28194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EVAPORATION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723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6868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/>
              <a:t>Erosion - Input</a:t>
            </a:r>
            <a:endParaRPr lang="en-US" sz="5400" dirty="0"/>
          </a:p>
        </p:txBody>
      </p:sp>
      <p:pic>
        <p:nvPicPr>
          <p:cNvPr id="2050" name="Picture 2" descr="C:\Users\HMS\Downloads\heightMa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143000"/>
            <a:ext cx="8521007" cy="495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013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6868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/>
              <a:t>Erosion – extract </a:t>
            </a:r>
            <a:r>
              <a:rPr lang="en-US" sz="5400" dirty="0" err="1" smtClean="0"/>
              <a:t>normals</a:t>
            </a:r>
            <a:endParaRPr lang="en-US" sz="5400" dirty="0"/>
          </a:p>
        </p:txBody>
      </p:sp>
      <p:pic>
        <p:nvPicPr>
          <p:cNvPr id="3074" name="Picture 2" descr="C:\Users\HMS\Downloads\normal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8645525" cy="50571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013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6868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/>
              <a:t>Erosion – velocity fields</a:t>
            </a:r>
            <a:endParaRPr lang="en-US" sz="5400" dirty="0"/>
          </a:p>
        </p:txBody>
      </p:sp>
      <p:pic>
        <p:nvPicPr>
          <p:cNvPr id="4098" name="Picture 2" descr="C:\Users\HMS\Downloads\velocity_fiel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371600"/>
            <a:ext cx="7669305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013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6868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/>
              <a:t>Erosion – flux</a:t>
            </a:r>
            <a:endParaRPr lang="en-US" sz="5400" dirty="0"/>
          </a:p>
        </p:txBody>
      </p:sp>
      <p:pic>
        <p:nvPicPr>
          <p:cNvPr id="5122" name="Picture 2" descr="C:\Users\HMS\Downloads\flu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95400"/>
            <a:ext cx="7939527" cy="46508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013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6868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/>
              <a:t>Erosion – rendering</a:t>
            </a:r>
            <a:endParaRPr lang="en-US" sz="5400" dirty="0"/>
          </a:p>
        </p:txBody>
      </p:sp>
      <p:pic>
        <p:nvPicPr>
          <p:cNvPr id="4" name="图片 1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6089" t="5760" r="1278" b="5991"/>
          <a:stretch/>
        </p:blipFill>
        <p:spPr bwMode="auto">
          <a:xfrm>
            <a:off x="533400" y="1371600"/>
            <a:ext cx="8250689" cy="4419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/>
            </a:ext>
          </a:extLst>
        </p:spPr>
      </p:pic>
    </p:spTree>
    <p:extLst>
      <p:ext uri="{BB962C8B-B14F-4D97-AF65-F5344CB8AC3E}">
        <p14:creationId xmlns="" xmlns:p14="http://schemas.microsoft.com/office/powerpoint/2010/main" val="22013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8686800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 smtClean="0"/>
              <a:t>Performance analysis</a:t>
            </a:r>
            <a:endParaRPr lang="en-US" sz="5400" dirty="0"/>
          </a:p>
        </p:txBody>
      </p:sp>
      <p:graphicFrame>
        <p:nvGraphicFramePr>
          <p:cNvPr id="5" name="Chart 4"/>
          <p:cNvGraphicFramePr/>
          <p:nvPr/>
        </p:nvGraphicFramePr>
        <p:xfrm>
          <a:off x="1752600" y="1524000"/>
          <a:ext cx="54864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90600" y="5257800"/>
            <a:ext cx="7543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Pentium IV CPU(1.7 GHz) : 256X256 at 4 FPS   (2007)</a:t>
            </a:r>
          </a:p>
          <a:p>
            <a:r>
              <a:rPr lang="en-US" dirty="0" smtClean="0"/>
              <a:t>Pentium IV CPU(1.7 GHz) + 8800 GTX: 2048 X 2048 at 8 FPS (2007)</a:t>
            </a:r>
          </a:p>
          <a:p>
            <a:r>
              <a:rPr lang="en-US" dirty="0" smtClean="0"/>
              <a:t>Xeon CPU (2.5 GHz) + 480 GTX: 2048 X 2048 at </a:t>
            </a:r>
            <a:r>
              <a:rPr lang="en-US" dirty="0" smtClean="0"/>
              <a:t> </a:t>
            </a:r>
            <a:r>
              <a:rPr lang="en-US" dirty="0" smtClean="0"/>
              <a:t>40 FPS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13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Verve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Ver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450</TotalTime>
  <Words>150</Words>
  <Application>Microsoft Office PowerPoint</Application>
  <PresentationFormat>On-screen Show (4:3)</PresentationFormat>
  <Paragraphs>34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Verve</vt:lpstr>
      <vt:lpstr>GAIA: Terrain Modeling with Erosion</vt:lpstr>
      <vt:lpstr>DEMO</vt:lpstr>
      <vt:lpstr>EROSION – SIMULATION</vt:lpstr>
      <vt:lpstr>Erosion - Input</vt:lpstr>
      <vt:lpstr>Erosion – extract normals</vt:lpstr>
      <vt:lpstr>Erosion – velocity fields</vt:lpstr>
      <vt:lpstr>Erosion – flux</vt:lpstr>
      <vt:lpstr>Erosion – rendering</vt:lpstr>
      <vt:lpstr>Performance analysis</vt:lpstr>
      <vt:lpstr>REFERENCES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Kaylee Chen</dc:creator>
  <cp:lastModifiedBy>HMS</cp:lastModifiedBy>
  <cp:revision>81</cp:revision>
  <dcterms:created xsi:type="dcterms:W3CDTF">2013-11-25T08:05:37Z</dcterms:created>
  <dcterms:modified xsi:type="dcterms:W3CDTF">2013-12-13T04:44:52Z</dcterms:modified>
</cp:coreProperties>
</file>